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291" r:id="rId4"/>
    <p:sldId id="292" r:id="rId5"/>
    <p:sldId id="281" r:id="rId6"/>
    <p:sldId id="264" r:id="rId7"/>
    <p:sldId id="265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62" r:id="rId16"/>
    <p:sldId id="276" r:id="rId17"/>
    <p:sldId id="289" r:id="rId18"/>
    <p:sldId id="290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9900"/>
    <a:srgbClr val="A50021"/>
    <a:srgbClr val="A80000"/>
    <a:srgbClr val="8E001B"/>
    <a:srgbClr val="800000"/>
    <a:srgbClr val="CC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2" autoAdjust="0"/>
    <p:restoredTop sz="80259" autoAdjust="0"/>
  </p:normalViewPr>
  <p:slideViewPr>
    <p:cSldViewPr snapToGrid="0">
      <p:cViewPr varScale="1">
        <p:scale>
          <a:sx n="90" d="100"/>
          <a:sy n="90" d="100"/>
        </p:scale>
        <p:origin x="19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196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t" anchorCtr="0" compatLnSpc="1">
            <a:prstTxWarp prst="textNoShape">
              <a:avLst/>
            </a:prstTxWarp>
          </a:bodyPr>
          <a:lstStyle>
            <a:lvl1pPr defTabSz="96565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064" y="0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t" anchorCtr="0" compatLnSpc="1">
            <a:prstTxWarp prst="textNoShape">
              <a:avLst/>
            </a:prstTxWarp>
          </a:bodyPr>
          <a:lstStyle>
            <a:lvl1pPr algn="r" defTabSz="96565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56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b" anchorCtr="0" compatLnSpc="1">
            <a:prstTxWarp prst="textNoShape">
              <a:avLst/>
            </a:prstTxWarp>
          </a:bodyPr>
          <a:lstStyle>
            <a:lvl1pPr defTabSz="96565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064" y="9120156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b" anchorCtr="0" compatLnSpc="1">
            <a:prstTxWarp prst="textNoShape">
              <a:avLst/>
            </a:prstTxWarp>
          </a:bodyPr>
          <a:lstStyle>
            <a:lvl1pPr algn="r" defTabSz="965650">
              <a:defRPr sz="1200">
                <a:latin typeface="Times New Roman" pitchFamily="18" charset="0"/>
              </a:defRPr>
            </a:lvl1pPr>
          </a:lstStyle>
          <a:p>
            <a:fld id="{C7D17235-AFFE-48F4-8AE6-4D0829490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7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t" anchorCtr="0" compatLnSpc="1">
            <a:prstTxWarp prst="textNoShape">
              <a:avLst/>
            </a:prstTxWarp>
          </a:bodyPr>
          <a:lstStyle>
            <a:lvl1pPr defTabSz="96565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064" y="0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t" anchorCtr="0" compatLnSpc="1">
            <a:prstTxWarp prst="textNoShape">
              <a:avLst/>
            </a:prstTxWarp>
          </a:bodyPr>
          <a:lstStyle>
            <a:lvl1pPr algn="r" defTabSz="96565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899"/>
            <a:ext cx="5852160" cy="431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56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b" anchorCtr="0" compatLnSpc="1">
            <a:prstTxWarp prst="textNoShape">
              <a:avLst/>
            </a:prstTxWarp>
          </a:bodyPr>
          <a:lstStyle>
            <a:lvl1pPr defTabSz="96565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064" y="9120156"/>
            <a:ext cx="3170475" cy="47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2" tIns="48290" rIns="96582" bIns="48290" numCol="1" anchor="b" anchorCtr="0" compatLnSpc="1">
            <a:prstTxWarp prst="textNoShape">
              <a:avLst/>
            </a:prstTxWarp>
          </a:bodyPr>
          <a:lstStyle>
            <a:lvl1pPr algn="r" defTabSz="965650">
              <a:defRPr sz="1200">
                <a:latin typeface="Times New Roman" pitchFamily="18" charset="0"/>
              </a:defRPr>
            </a:lvl1pPr>
          </a:lstStyle>
          <a:p>
            <a:fld id="{0335E8E9-220E-408A-BD0A-744BC663F5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79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5E8E9-220E-408A-BD0A-744BC663F5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5E8E9-220E-408A-BD0A-744BC663F5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20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b="88934"/>
          <a:stretch>
            <a:fillRect/>
          </a:stretch>
        </p:blipFill>
        <p:spPr bwMode="auto">
          <a:xfrm>
            <a:off x="0" y="0"/>
            <a:ext cx="9182100" cy="10668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0" y="2514600"/>
            <a:ext cx="6324600" cy="762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534400" cy="8382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 l="36749" t="3500" r="37593" b="83250"/>
          <a:stretch>
            <a:fillRect/>
          </a:stretch>
        </p:blipFill>
        <p:spPr bwMode="auto">
          <a:xfrm>
            <a:off x="3276600" y="0"/>
            <a:ext cx="2508250" cy="9715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6858000" cy="5794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3434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343400" cy="270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343400" cy="270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3434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3434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4" cstate="print"/>
          <a:srcRect b="28078"/>
          <a:stretch>
            <a:fillRect/>
          </a:stretch>
        </p:blipFill>
        <p:spPr bwMode="auto">
          <a:xfrm>
            <a:off x="0" y="0"/>
            <a:ext cx="9182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43000"/>
            <a:ext cx="8839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5" cstate="print"/>
          <a:srcRect l="36749" t="3500" r="37593" b="83250"/>
          <a:stretch>
            <a:fillRect/>
          </a:stretch>
        </p:blipFill>
        <p:spPr bwMode="auto">
          <a:xfrm>
            <a:off x="7391400" y="136525"/>
            <a:ext cx="1676400" cy="701675"/>
          </a:xfrm>
          <a:prstGeom prst="rect">
            <a:avLst/>
          </a:prstGeom>
          <a:noFill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831263" y="6518275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F84C03CB-3223-4F4D-8C22-3F1E5BD0605D}" type="slidenum">
              <a:rPr lang="en-US" sz="1200"/>
              <a:pPr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C963A-8050-7341-9302-2B15DAE75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6991"/>
            <a:ext cx="6324600" cy="1077218"/>
          </a:xfrm>
        </p:spPr>
        <p:txBody>
          <a:bodyPr/>
          <a:lstStyle/>
          <a:p>
            <a:r>
              <a:rPr lang="en-US" b="1" dirty="0"/>
              <a:t>Fall 2020 Graduate Experience Survey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24DD-6281-954C-BD09-BC0769F4D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4926495"/>
            <a:ext cx="8534400" cy="838200"/>
          </a:xfrm>
        </p:spPr>
        <p:txBody>
          <a:bodyPr/>
          <a:lstStyle/>
          <a:p>
            <a:r>
              <a:rPr lang="en-US" dirty="0"/>
              <a:t>Graduate School</a:t>
            </a:r>
          </a:p>
          <a:p>
            <a:r>
              <a:rPr lang="en-US" dirty="0"/>
              <a:t>University of Wisconsin, Madison</a:t>
            </a:r>
          </a:p>
          <a:p>
            <a:r>
              <a:rPr lang="en-US" dirty="0"/>
              <a:t>Contact: </a:t>
            </a:r>
            <a:r>
              <a:rPr lang="en-US" dirty="0" err="1"/>
              <a:t>parmesh.ramanathan@wisc.edu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47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A06B3-4E7F-A442-B1B2-65F74F52A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6858000" cy="579438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Challenges/Barriers to academic progress (Doctoral Students)</a:t>
            </a: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2EF028C5-9794-8A48-8409-520C25F0C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142999"/>
            <a:ext cx="9144001" cy="56634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513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A06B3-4E7F-A442-B1B2-65F74F52A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Challenges/Barriers to academic progress (Masters Students)</a:t>
            </a: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2C318C88-18C3-AA41-A78B-1F48D8FB3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31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F9E5-874C-6A45-8A65-446513FF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Challenges/Barriers to academic progress (Doctoral Students)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3BCE-E9D5-CC40-8B0A-811BFBE033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Remarks</a:t>
            </a:r>
          </a:p>
          <a:p>
            <a:r>
              <a:rPr lang="en-US" sz="2400" dirty="0"/>
              <a:t>For at least 25% of doctoral respondents the following factors were </a:t>
            </a:r>
            <a:r>
              <a:rPr lang="en-US" sz="2400" u="sng" dirty="0"/>
              <a:t>quite a bit or a great deal of challenge</a:t>
            </a:r>
            <a:r>
              <a:rPr lang="en-US" sz="2400" dirty="0"/>
              <a:t> to academic progress</a:t>
            </a:r>
          </a:p>
          <a:p>
            <a:pPr lvl="1"/>
            <a:r>
              <a:rPr lang="en-US" sz="2000" dirty="0"/>
              <a:t>Limited interaction with fellow students</a:t>
            </a:r>
          </a:p>
          <a:p>
            <a:pPr lvl="1"/>
            <a:r>
              <a:rPr lang="en-US" sz="2000" dirty="0"/>
              <a:t>Access to field experience</a:t>
            </a:r>
          </a:p>
          <a:p>
            <a:pPr lvl="1"/>
            <a:r>
              <a:rPr lang="en-US" sz="2000" dirty="0"/>
              <a:t>Ability to collect f2f data</a:t>
            </a:r>
          </a:p>
          <a:p>
            <a:pPr lvl="1"/>
            <a:r>
              <a:rPr lang="en-US" sz="2000" dirty="0"/>
              <a:t>Limited networking opportunities</a:t>
            </a:r>
          </a:p>
          <a:p>
            <a:pPr lvl="1"/>
            <a:r>
              <a:rPr lang="en-US" sz="2000" dirty="0"/>
              <a:t>Access to office</a:t>
            </a:r>
          </a:p>
          <a:p>
            <a:pPr lvl="1"/>
            <a:r>
              <a:rPr lang="en-US" sz="2000" dirty="0"/>
              <a:t>Mental health</a:t>
            </a:r>
          </a:p>
          <a:p>
            <a:pPr lvl="1"/>
            <a:r>
              <a:rPr lang="en-US" sz="2000" dirty="0"/>
              <a:t>Access to research lab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496D3-3E27-A243-A774-2CB740ABBD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Remarks</a:t>
            </a:r>
          </a:p>
          <a:p>
            <a:r>
              <a:rPr lang="en-US" sz="2400" dirty="0"/>
              <a:t>For at least 75% of doctoral respondents the following factors were </a:t>
            </a:r>
            <a:r>
              <a:rPr lang="en-US" sz="2400" u="sng" dirty="0"/>
              <a:t>not a or a little challenge </a:t>
            </a:r>
            <a:r>
              <a:rPr lang="en-US" sz="2400" dirty="0"/>
              <a:t>to academic progress</a:t>
            </a:r>
          </a:p>
          <a:p>
            <a:pPr lvl="1"/>
            <a:r>
              <a:rPr lang="en-US" sz="2000" dirty="0"/>
              <a:t>Physical health</a:t>
            </a:r>
          </a:p>
          <a:p>
            <a:pPr lvl="1"/>
            <a:r>
              <a:rPr lang="en-US" sz="2000" dirty="0"/>
              <a:t>Access to course</a:t>
            </a:r>
          </a:p>
          <a:p>
            <a:pPr lvl="1"/>
            <a:r>
              <a:rPr lang="en-US" sz="2000" dirty="0"/>
              <a:t>Transportation to campus</a:t>
            </a:r>
          </a:p>
          <a:p>
            <a:pPr lvl="1"/>
            <a:r>
              <a:rPr lang="en-US" sz="2000" dirty="0"/>
              <a:t>Financial challenges caused by COVID-19</a:t>
            </a:r>
          </a:p>
          <a:p>
            <a:pPr lvl="1"/>
            <a:r>
              <a:rPr lang="en-US" sz="2000" dirty="0"/>
              <a:t>Difficult paying rent/mortgage</a:t>
            </a:r>
          </a:p>
          <a:p>
            <a:pPr lvl="1"/>
            <a:r>
              <a:rPr lang="en-US" sz="2000" dirty="0"/>
              <a:t>Access to studio</a:t>
            </a:r>
          </a:p>
          <a:p>
            <a:pPr lvl="1"/>
            <a:r>
              <a:rPr lang="en-US" sz="2000" dirty="0"/>
              <a:t>Difficulty putting food on the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51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F9E5-874C-6A45-8A65-446513FF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Challenges/Barriers to academic progress (Masters Students)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3BCE-E9D5-CC40-8B0A-811BFBE033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Remarks</a:t>
            </a:r>
          </a:p>
          <a:p>
            <a:r>
              <a:rPr lang="en-US" sz="2400" dirty="0"/>
              <a:t>For at least 25% of Masters respondents the following factors were </a:t>
            </a:r>
            <a:r>
              <a:rPr lang="en-US" sz="2400" u="sng" dirty="0"/>
              <a:t>quite a bit or a great deal of challenge</a:t>
            </a:r>
            <a:r>
              <a:rPr lang="en-US" sz="2400" dirty="0"/>
              <a:t> to academic progress</a:t>
            </a:r>
          </a:p>
          <a:p>
            <a:pPr lvl="1"/>
            <a:r>
              <a:rPr lang="en-US" sz="2000" dirty="0"/>
              <a:t>Access to library</a:t>
            </a:r>
          </a:p>
          <a:p>
            <a:pPr lvl="1"/>
            <a:r>
              <a:rPr lang="en-US" sz="2000" dirty="0"/>
              <a:t>Limited networking opportunities</a:t>
            </a:r>
          </a:p>
          <a:p>
            <a:pPr lvl="1"/>
            <a:r>
              <a:rPr lang="en-US" sz="2000" dirty="0"/>
              <a:t>Ability to collect f2f data</a:t>
            </a:r>
          </a:p>
          <a:p>
            <a:pPr lvl="1"/>
            <a:r>
              <a:rPr lang="en-US" sz="2000" dirty="0"/>
              <a:t>Limited in-person interaction with fellow students</a:t>
            </a:r>
          </a:p>
          <a:p>
            <a:pPr lvl="1"/>
            <a:r>
              <a:rPr lang="en-US" sz="2000" dirty="0"/>
              <a:t>Access to field experience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496D3-3E27-A243-A774-2CB740ABBD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Remarks</a:t>
            </a:r>
          </a:p>
          <a:p>
            <a:r>
              <a:rPr lang="en-US" sz="2400" dirty="0"/>
              <a:t>For at least 75% of doctoral respondents the following factors were </a:t>
            </a:r>
            <a:r>
              <a:rPr lang="en-US" sz="2400" u="sng" dirty="0"/>
              <a:t>not a or a little challenge </a:t>
            </a:r>
            <a:r>
              <a:rPr lang="en-US" sz="2400" dirty="0"/>
              <a:t>to academic progress</a:t>
            </a:r>
          </a:p>
          <a:p>
            <a:pPr lvl="1"/>
            <a:r>
              <a:rPr lang="en-US" sz="2000" dirty="0"/>
              <a:t>Financial challenges caused by COVID-19</a:t>
            </a:r>
          </a:p>
          <a:p>
            <a:pPr lvl="1"/>
            <a:r>
              <a:rPr lang="en-US" sz="2000" dirty="0"/>
              <a:t>Restrictions on travel</a:t>
            </a:r>
          </a:p>
          <a:p>
            <a:pPr lvl="1"/>
            <a:r>
              <a:rPr lang="en-US" sz="2000" dirty="0"/>
              <a:t>Physical health</a:t>
            </a:r>
          </a:p>
          <a:p>
            <a:pPr lvl="1"/>
            <a:r>
              <a:rPr lang="en-US" sz="2000" dirty="0"/>
              <a:t>Access to studio</a:t>
            </a:r>
          </a:p>
          <a:p>
            <a:pPr lvl="1"/>
            <a:r>
              <a:rPr lang="en-US" sz="2000" dirty="0"/>
              <a:t>Difficulty paying rent/mortgage</a:t>
            </a:r>
          </a:p>
          <a:p>
            <a:pPr lvl="1"/>
            <a:r>
              <a:rPr lang="en-US" sz="2000" dirty="0"/>
              <a:t>Transportation to campus</a:t>
            </a:r>
          </a:p>
          <a:p>
            <a:pPr lvl="1"/>
            <a:r>
              <a:rPr lang="en-US" sz="2000" dirty="0"/>
              <a:t>Difficulty putting food on table</a:t>
            </a:r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F7EAC8-CDCF-D942-B613-AC4BB9C00B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439994"/>
              </p:ext>
            </p:extLst>
          </p:nvPr>
        </p:nvGraphicFramePr>
        <p:xfrm>
          <a:off x="9958647" y="980728"/>
          <a:ext cx="1612900" cy="211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2900">
                  <a:extLst>
                    <a:ext uri="{9D8B030D-6E8A-4147-A177-3AD203B41FA5}">
                      <a16:colId xmlns:a16="http://schemas.microsoft.com/office/drawing/2014/main" val="265194801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Financial challenges caused by COVID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14264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Restrictions on travel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19313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Physical health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74411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Access to studio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361586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Difficulty paying rent/mortgage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15095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Transportation to campus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817913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Difficulty putting food on table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612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51B8DD-DC5A-DE41-AEC7-64052BDBC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 to teaching a course as a teaching assistant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95E2B6-12A4-B642-B23E-DA25808CA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teaching the course, how much are the following factors a challenge?</a:t>
            </a:r>
          </a:p>
          <a:p>
            <a:pPr lvl="1"/>
            <a:r>
              <a:rPr lang="en-US" dirty="0"/>
              <a:t>10 factors</a:t>
            </a:r>
          </a:p>
          <a:p>
            <a:pPr lvl="1"/>
            <a:endParaRPr lang="en-US" dirty="0"/>
          </a:p>
          <a:p>
            <a:r>
              <a:rPr lang="en-US" dirty="0"/>
              <a:t>Responses on 5-point Likert scale</a:t>
            </a:r>
          </a:p>
          <a:p>
            <a:pPr lvl="1"/>
            <a:r>
              <a:rPr lang="en-US" dirty="0"/>
              <a:t>Not at all (challenge)</a:t>
            </a:r>
          </a:p>
          <a:p>
            <a:pPr lvl="1"/>
            <a:r>
              <a:rPr lang="en-US" dirty="0"/>
              <a:t>A little (challenge)         </a:t>
            </a:r>
          </a:p>
          <a:p>
            <a:pPr lvl="1"/>
            <a:r>
              <a:rPr lang="en-US" dirty="0"/>
              <a:t>Somewhat  (challenge) </a:t>
            </a:r>
          </a:p>
          <a:p>
            <a:pPr lvl="1"/>
            <a:r>
              <a:rPr lang="en-US" dirty="0"/>
              <a:t>Quite a bit (challenge)   </a:t>
            </a:r>
          </a:p>
          <a:p>
            <a:pPr lvl="1"/>
            <a:r>
              <a:rPr lang="en-US" dirty="0"/>
              <a:t>A great deal (challenge) </a:t>
            </a:r>
          </a:p>
        </p:txBody>
      </p:sp>
    </p:spTree>
    <p:extLst>
      <p:ext uri="{BB962C8B-B14F-4D97-AF65-F5344CB8AC3E}">
        <p14:creationId xmlns:p14="http://schemas.microsoft.com/office/powerpoint/2010/main" val="1562504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4D70C-7DD4-7946-BAA6-6DA26D4D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 to teaching (TA)</a:t>
            </a:r>
            <a:br>
              <a:rPr lang="en-US" dirty="0"/>
            </a:br>
            <a:r>
              <a:rPr lang="en-US" dirty="0"/>
              <a:t>Remote Sections</a:t>
            </a: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4BAD17EA-61E4-924E-8F0E-5A2E5FF2B4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128713"/>
            <a:ext cx="9184612" cy="57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698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4D70C-7DD4-7946-BAA6-6DA26D4D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 to teaching (TA)</a:t>
            </a:r>
            <a:br>
              <a:rPr lang="en-US" dirty="0"/>
            </a:br>
            <a:r>
              <a:rPr lang="en-US" dirty="0"/>
              <a:t>In-person Sections</a:t>
            </a: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C465154F-904C-E54C-A786-98C9ED3BE3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4" y="980728"/>
            <a:ext cx="9070976" cy="585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19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F9E5-874C-6A45-8A65-446513FF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 to teaching course (Remote sections)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3BCE-E9D5-CC40-8B0A-811BFBE033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Remarks</a:t>
            </a:r>
          </a:p>
          <a:p>
            <a:r>
              <a:rPr lang="en-US" sz="2400" dirty="0"/>
              <a:t>For at least 25% of remote section TA respondents the following factors were </a:t>
            </a:r>
            <a:r>
              <a:rPr lang="en-US" sz="2400" u="sng" dirty="0"/>
              <a:t>quite a bit or a great deal of challenge</a:t>
            </a:r>
            <a:r>
              <a:rPr lang="en-US" sz="2400" dirty="0"/>
              <a:t> to academic progress</a:t>
            </a:r>
          </a:p>
          <a:p>
            <a:pPr lvl="1"/>
            <a:r>
              <a:rPr lang="en-US" dirty="0"/>
              <a:t>Teaching technology</a:t>
            </a:r>
          </a:p>
          <a:p>
            <a:pPr lvl="1"/>
            <a:r>
              <a:rPr lang="en-US" dirty="0"/>
              <a:t>Asynchronous interaction with students</a:t>
            </a:r>
          </a:p>
          <a:p>
            <a:pPr lvl="1"/>
            <a:r>
              <a:rPr lang="en-US" dirty="0"/>
              <a:t>Synchronous interaction with students</a:t>
            </a:r>
          </a:p>
          <a:p>
            <a:pPr lvl="1"/>
            <a:r>
              <a:rPr lang="en-US" dirty="0"/>
              <a:t>One-on-one interaction with students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496D3-3E27-A243-A774-2CB740ABBD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Remarks</a:t>
            </a:r>
          </a:p>
          <a:p>
            <a:r>
              <a:rPr lang="en-US" sz="2400" dirty="0"/>
              <a:t>For at least 75% of remote section respondents the following factors were </a:t>
            </a:r>
            <a:r>
              <a:rPr lang="en-US" sz="2400" u="sng" dirty="0"/>
              <a:t>not a or a little challenge </a:t>
            </a:r>
            <a:r>
              <a:rPr lang="en-US" sz="2400" dirty="0"/>
              <a:t>to academic progress</a:t>
            </a:r>
          </a:p>
          <a:p>
            <a:pPr lvl="1"/>
            <a:r>
              <a:rPr lang="en-US" sz="2000" dirty="0"/>
              <a:t>PPE</a:t>
            </a:r>
          </a:p>
          <a:p>
            <a:pPr lvl="1"/>
            <a:r>
              <a:rPr lang="en-US" sz="2000" dirty="0"/>
              <a:t>Classroom facilities</a:t>
            </a:r>
          </a:p>
          <a:p>
            <a:pPr lvl="1"/>
            <a:r>
              <a:rPr lang="en-US" sz="2000" dirty="0"/>
              <a:t>Classroom space</a:t>
            </a:r>
          </a:p>
          <a:p>
            <a:pPr lvl="1"/>
            <a:r>
              <a:rPr lang="en-US" sz="2000" dirty="0"/>
              <a:t>Lab space</a:t>
            </a:r>
          </a:p>
          <a:p>
            <a:pPr lvl="1"/>
            <a:r>
              <a:rPr lang="en-US" sz="2000" dirty="0"/>
              <a:t>Studio space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33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F9E5-874C-6A45-8A65-446513FF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Challenges to teaching course (In-person sections)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3BCE-E9D5-CC40-8B0A-811BFBE033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Remarks</a:t>
            </a:r>
          </a:p>
          <a:p>
            <a:r>
              <a:rPr lang="en-US" sz="2400" dirty="0"/>
              <a:t>For at least 25% of remote section TA respondents the following factors were </a:t>
            </a:r>
            <a:r>
              <a:rPr lang="en-US" sz="2400" u="sng" dirty="0"/>
              <a:t>quite a bit or a great deal of challenge</a:t>
            </a:r>
            <a:r>
              <a:rPr lang="en-US" sz="2400" dirty="0"/>
              <a:t> to academic progress</a:t>
            </a:r>
          </a:p>
          <a:p>
            <a:pPr lvl="1"/>
            <a:r>
              <a:rPr lang="en-US" dirty="0"/>
              <a:t>Teaching technology</a:t>
            </a:r>
          </a:p>
          <a:p>
            <a:pPr lvl="1"/>
            <a:r>
              <a:rPr lang="en-US" dirty="0"/>
              <a:t>Synchronous interaction with students</a:t>
            </a:r>
          </a:p>
          <a:p>
            <a:pPr lvl="1"/>
            <a:r>
              <a:rPr lang="en-US" dirty="0"/>
              <a:t>One-on-one interaction with students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496D3-3E27-A243-A774-2CB740ABBD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Remarks</a:t>
            </a:r>
          </a:p>
          <a:p>
            <a:r>
              <a:rPr lang="en-US" sz="2400" dirty="0"/>
              <a:t>For at least 75% of in-person section respondents the following factors were </a:t>
            </a:r>
            <a:r>
              <a:rPr lang="en-US" sz="2400" u="sng" dirty="0"/>
              <a:t>not a or a little challenge </a:t>
            </a:r>
            <a:r>
              <a:rPr lang="en-US" sz="2400" dirty="0"/>
              <a:t>to academic progress</a:t>
            </a:r>
          </a:p>
          <a:p>
            <a:pPr lvl="1"/>
            <a:r>
              <a:rPr lang="en-US" sz="2000" dirty="0"/>
              <a:t>Lab space</a:t>
            </a:r>
          </a:p>
          <a:p>
            <a:pPr lvl="1"/>
            <a:r>
              <a:rPr lang="en-US" sz="2000" dirty="0"/>
              <a:t>Studio space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E0D8-EEEE-7342-89D4-B66A5EE4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B3382-5D9E-1349-ACD4-2EA07F49D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administered to 5423 doctoral students and 3850 Masters students (Oct 27, 2020 – Nov 16, 2020)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Response rate as Nov 11, 2020:  2735 (29.49%)</a:t>
            </a:r>
          </a:p>
          <a:p>
            <a:pPr lvl="1"/>
            <a:r>
              <a:rPr lang="en-US" dirty="0"/>
              <a:t>1521 Doctoral Students (28.04%)</a:t>
            </a:r>
          </a:p>
          <a:p>
            <a:pPr lvl="1"/>
            <a:r>
              <a:rPr lang="en-US" dirty="0"/>
              <a:t>1179 Masters Students (30.62%)</a:t>
            </a:r>
          </a:p>
          <a:p>
            <a:r>
              <a:rPr lang="en-US" dirty="0"/>
              <a:t>73.4% of the respondents said that they reside in United States</a:t>
            </a:r>
          </a:p>
          <a:p>
            <a:r>
              <a:rPr lang="en-US" dirty="0"/>
              <a:t>4.78% of the respondents said that they reside outside the United States</a:t>
            </a:r>
          </a:p>
          <a:p>
            <a:pPr lvl="1"/>
            <a:r>
              <a:rPr lang="en-US" dirty="0"/>
              <a:t>93.83% of those in US reside within commuting distance of Madison</a:t>
            </a:r>
          </a:p>
          <a:p>
            <a:r>
              <a:rPr lang="en-US" dirty="0"/>
              <a:t>42% of respondents are Male and 58% are Female</a:t>
            </a:r>
          </a:p>
          <a:p>
            <a:r>
              <a:rPr lang="en-US" dirty="0"/>
              <a:t>70 % US Citizens, 30 % Not US Citizens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0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D97B-1242-B84C-8A4E-9A116817D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Major Takeaways: Academic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CFAC5-1E52-B44E-86FD-7DF01138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current environment, top challenges for graduate students in making academic progress are</a:t>
            </a:r>
          </a:p>
          <a:p>
            <a:pPr lvl="1"/>
            <a:r>
              <a:rPr lang="en-US" dirty="0"/>
              <a:t>No or limited access to field experience</a:t>
            </a:r>
          </a:p>
          <a:p>
            <a:pPr lvl="1"/>
            <a:r>
              <a:rPr lang="en-US" dirty="0"/>
              <a:t>Limited in-person interaction with fellow students</a:t>
            </a:r>
          </a:p>
          <a:p>
            <a:pPr lvl="1"/>
            <a:r>
              <a:rPr lang="en-US" dirty="0"/>
              <a:t>No or limited ability to collected face-to-face research data</a:t>
            </a:r>
          </a:p>
          <a:p>
            <a:pPr lvl="1"/>
            <a:r>
              <a:rPr lang="en-US" dirty="0"/>
              <a:t>Limited networking opportunities</a:t>
            </a:r>
          </a:p>
          <a:p>
            <a:pPr lvl="1"/>
            <a:r>
              <a:rPr lang="en-US" dirty="0"/>
              <a:t>Limited access to research office space</a:t>
            </a:r>
          </a:p>
          <a:p>
            <a:endParaRPr lang="en-US" dirty="0"/>
          </a:p>
          <a:p>
            <a:r>
              <a:rPr lang="en-US" dirty="0"/>
              <a:t>On the positive side,</a:t>
            </a:r>
          </a:p>
          <a:p>
            <a:pPr lvl="1"/>
            <a:r>
              <a:rPr lang="en-US" dirty="0"/>
              <a:t>access to required courses</a:t>
            </a:r>
          </a:p>
          <a:p>
            <a:pPr lvl="1"/>
            <a:r>
              <a:rPr lang="en-US" dirty="0"/>
              <a:t>access to course technology, and </a:t>
            </a:r>
          </a:p>
          <a:p>
            <a:pPr lvl="1"/>
            <a:r>
              <a:rPr lang="en-US" dirty="0"/>
              <a:t>access to needed software, computing, and storage resources</a:t>
            </a:r>
          </a:p>
          <a:p>
            <a:pPr marL="400050" lvl="1" indent="0">
              <a:buNone/>
            </a:pPr>
            <a:r>
              <a:rPr lang="en-US" dirty="0"/>
              <a:t>are not reported as major barriers to making academic progress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60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D295-DD86-7245-9DFC-6146E700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Major Takeaways: Teaching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625FD-6482-4643-A1CA-364B6F503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graduate students involved in teaching</a:t>
            </a:r>
            <a:r>
              <a:rPr lang="en-US" b="1" dirty="0"/>
              <a:t>, </a:t>
            </a:r>
          </a:p>
          <a:p>
            <a:r>
              <a:rPr lang="en-US" dirty="0"/>
              <a:t>dealing with teaching technology and </a:t>
            </a:r>
          </a:p>
          <a:p>
            <a:r>
              <a:rPr lang="en-US" dirty="0"/>
              <a:t>ability to provide synchronous, asynchronous, and one-on-one interaction to their students </a:t>
            </a:r>
          </a:p>
          <a:p>
            <a:pPr marL="0" indent="0">
              <a:buNone/>
            </a:pPr>
            <a:r>
              <a:rPr lang="en-US" dirty="0"/>
              <a:t>are reported to be the biggest challenge.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On the positive side, even among students involved in teaching in-person sections, only a small fraction of TAs report challenges with </a:t>
            </a:r>
          </a:p>
          <a:p>
            <a:r>
              <a:rPr lang="en-US" dirty="0"/>
              <a:t>classroom facilities</a:t>
            </a:r>
          </a:p>
          <a:p>
            <a:r>
              <a:rPr lang="en-US" dirty="0"/>
              <a:t>teaching spaces, and </a:t>
            </a:r>
          </a:p>
          <a:p>
            <a:r>
              <a:rPr lang="en-US" dirty="0"/>
              <a:t>access to personal protection equipment.</a:t>
            </a:r>
          </a:p>
        </p:txBody>
      </p:sp>
    </p:spTree>
    <p:extLst>
      <p:ext uri="{BB962C8B-B14F-4D97-AF65-F5344CB8AC3E}">
        <p14:creationId xmlns:p14="http://schemas.microsoft.com/office/powerpoint/2010/main" val="362631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99149-C6B4-7B4E-8A27-F28008995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 Comfort coming to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C902F-A59E-374D-921C-DEE871E31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Currently, how comfortable are you coming to campus for in-person activities?</a:t>
            </a:r>
          </a:p>
          <a:p>
            <a:pPr lvl="1"/>
            <a:r>
              <a:rPr lang="en-US" dirty="0"/>
              <a:t>For class</a:t>
            </a:r>
          </a:p>
          <a:p>
            <a:pPr lvl="1"/>
            <a:r>
              <a:rPr lang="en-US" dirty="0"/>
              <a:t>For research</a:t>
            </a:r>
          </a:p>
          <a:p>
            <a:pPr lvl="1"/>
            <a:r>
              <a:rPr lang="en-US" dirty="0"/>
              <a:t>For work</a:t>
            </a:r>
          </a:p>
          <a:p>
            <a:pPr lvl="1"/>
            <a:r>
              <a:rPr lang="en-US" dirty="0"/>
              <a:t>For social interaction</a:t>
            </a:r>
          </a:p>
          <a:p>
            <a:endParaRPr lang="en-US" dirty="0"/>
          </a:p>
          <a:p>
            <a:r>
              <a:rPr lang="en-US" dirty="0"/>
              <a:t>Responses on 5-point Likert scale</a:t>
            </a:r>
          </a:p>
          <a:p>
            <a:pPr lvl="1"/>
            <a:r>
              <a:rPr lang="en-US" dirty="0"/>
              <a:t>Not at all (comfortable) </a:t>
            </a:r>
          </a:p>
          <a:p>
            <a:pPr lvl="1"/>
            <a:r>
              <a:rPr lang="en-US" dirty="0"/>
              <a:t>A little  (comfortable) </a:t>
            </a:r>
          </a:p>
          <a:p>
            <a:pPr lvl="1"/>
            <a:r>
              <a:rPr lang="en-US" dirty="0"/>
              <a:t>Somewhat (comfortable)</a:t>
            </a:r>
          </a:p>
          <a:p>
            <a:pPr lvl="1"/>
            <a:r>
              <a:rPr lang="en-US" dirty="0"/>
              <a:t>Very          (comfortable) </a:t>
            </a:r>
          </a:p>
          <a:p>
            <a:pPr lvl="1"/>
            <a:r>
              <a:rPr lang="en-US" dirty="0"/>
              <a:t>Extremely (comfortable)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9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FAEC-6511-7847-B48C-BBE498BB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Comfortable Coming to Campus for In-person Activities (Doctoral Stu)</a:t>
            </a: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B93125A1-C4C7-F541-B341-293ED3183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05899"/>
            <a:ext cx="9144001" cy="595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08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2BC11-172C-AF4E-B211-D7A29BFC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/>
              <a:t>Comfortable Coming to Campus for In-person Activities (Masters Stu)</a:t>
            </a:r>
            <a:endParaRPr lang="en-US" dirty="0"/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FF59193A-1803-AA4F-8E75-D04B8DD00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80727"/>
            <a:ext cx="9144001" cy="587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479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9A68-651C-0C41-AB16-E3544317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Comfortable coming to campus</a:t>
            </a:r>
            <a:br>
              <a:rPr lang="en-US" dirty="0"/>
            </a:br>
            <a:r>
              <a:rPr lang="en-US" dirty="0"/>
              <a:t>for in-person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BCF89-1F85-734E-935A-F725DE577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Remarks</a:t>
            </a:r>
          </a:p>
          <a:p>
            <a:r>
              <a:rPr lang="en-US" dirty="0"/>
              <a:t>At least 40% of the respondents are not comfortable coming to campus for in-person activities.</a:t>
            </a:r>
          </a:p>
          <a:p>
            <a:r>
              <a:rPr lang="en-US" dirty="0"/>
              <a:t>Respondents are more comfortable coming to campus for research as compared to class, work, or social interaction</a:t>
            </a:r>
          </a:p>
          <a:p>
            <a:r>
              <a:rPr lang="en-US" dirty="0"/>
              <a:t>Not much difference in the responses between doctoral and Master’s students.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0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6C55-005B-3545-98A8-EB143A8ED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96490"/>
            <a:ext cx="6858000" cy="1077218"/>
          </a:xfrm>
        </p:spPr>
        <p:txBody>
          <a:bodyPr/>
          <a:lstStyle/>
          <a:p>
            <a:r>
              <a:rPr lang="en-US" dirty="0"/>
              <a:t>Q7,Q8: Challenges/Barriers to Academic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7F22D-6C4B-124A-A85C-85A29F342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Q7: Currently, how much are the following factors affecting your academic progress? </a:t>
            </a:r>
          </a:p>
          <a:p>
            <a:r>
              <a:rPr lang="en-US" dirty="0"/>
              <a:t>Q8: Currently, how much are the following factors a barrier to your academic progress? </a:t>
            </a:r>
          </a:p>
          <a:p>
            <a:pPr lvl="1"/>
            <a:r>
              <a:rPr lang="en-US" dirty="0"/>
              <a:t>23 different factors</a:t>
            </a:r>
          </a:p>
          <a:p>
            <a:pPr lvl="1"/>
            <a:endParaRPr lang="en-US" dirty="0"/>
          </a:p>
          <a:p>
            <a:r>
              <a:rPr lang="en-US" dirty="0"/>
              <a:t>Responses on 5-point Likert scale</a:t>
            </a:r>
          </a:p>
          <a:p>
            <a:pPr lvl="1"/>
            <a:r>
              <a:rPr lang="en-US" dirty="0"/>
              <a:t>Not at all (barrier) </a:t>
            </a:r>
          </a:p>
          <a:p>
            <a:pPr lvl="1"/>
            <a:r>
              <a:rPr lang="en-US" dirty="0"/>
              <a:t>A little (barrier) </a:t>
            </a:r>
          </a:p>
          <a:p>
            <a:pPr lvl="1"/>
            <a:r>
              <a:rPr lang="en-US" dirty="0"/>
              <a:t>Somewhat  (barrier) </a:t>
            </a:r>
          </a:p>
          <a:p>
            <a:pPr lvl="1"/>
            <a:r>
              <a:rPr lang="en-US" dirty="0"/>
              <a:t>Quite a bit (barrier) </a:t>
            </a:r>
          </a:p>
          <a:p>
            <a:pPr lvl="1"/>
            <a:r>
              <a:rPr lang="en-US" dirty="0"/>
              <a:t>A great deal (barrier)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61481"/>
      </p:ext>
    </p:extLst>
  </p:cSld>
  <p:clrMapOvr>
    <a:masterClrMapping/>
  </p:clrMapOvr>
</p:sld>
</file>

<file path=ppt/theme/theme1.xml><?xml version="1.0" encoding="utf-8"?>
<a:theme xmlns:a="http://schemas.openxmlformats.org/drawingml/2006/main" name="uw3">
  <a:themeElements>
    <a:clrScheme name="uw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w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w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988</Words>
  <Application>Microsoft Macintosh PowerPoint</Application>
  <PresentationFormat>On-screen Show (4:3)</PresentationFormat>
  <Paragraphs>153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uw3</vt:lpstr>
      <vt:lpstr>Fall 2020 Graduate Experience Survey Results</vt:lpstr>
      <vt:lpstr>Survey Summary</vt:lpstr>
      <vt:lpstr>Major Takeaways: Academic Progress</vt:lpstr>
      <vt:lpstr>Major Takeaways: Teaching Experience</vt:lpstr>
      <vt:lpstr>Q6: Comfort coming to campus</vt:lpstr>
      <vt:lpstr>Comfortable Coming to Campus for In-person Activities (Doctoral Stu)</vt:lpstr>
      <vt:lpstr>Comfortable Coming to Campus for In-person Activities (Masters Stu)</vt:lpstr>
      <vt:lpstr>Comfortable coming to campus for in-person activities</vt:lpstr>
      <vt:lpstr>Q7,Q8: Challenges/Barriers to Academic Progress</vt:lpstr>
      <vt:lpstr>Challenges/Barriers to academic progress (Doctoral Students)</vt:lpstr>
      <vt:lpstr>Challenges/Barriers to academic progress (Masters Students)</vt:lpstr>
      <vt:lpstr>Challenges/Barriers to academic progress (Doctoral Students)</vt:lpstr>
      <vt:lpstr>Challenges/Barriers to academic progress (Masters Students)</vt:lpstr>
      <vt:lpstr>Challenges to teaching a course as a teaching assistant</vt:lpstr>
      <vt:lpstr>Challenges to teaching (TA) Remote Sections</vt:lpstr>
      <vt:lpstr>Challenges to teaching (TA) In-person Sections</vt:lpstr>
      <vt:lpstr>Challenges to teaching course (Remote sections)</vt:lpstr>
      <vt:lpstr>Challenges to teaching course (In-person sections)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2020 Graduate Experience Survey Results</dc:title>
  <dc:creator>Parmesh RAMANATHAN</dc:creator>
  <cp:lastModifiedBy>Parmesh RAMANATHAN</cp:lastModifiedBy>
  <cp:revision>4</cp:revision>
  <dcterms:created xsi:type="dcterms:W3CDTF">2020-11-12T23:49:29Z</dcterms:created>
  <dcterms:modified xsi:type="dcterms:W3CDTF">2020-11-13T14:39:47Z</dcterms:modified>
</cp:coreProperties>
</file>